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2B61A-4CCB-4AC7-B6EC-6FF7E9ECF4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FE4D47-ACB3-448A-9B8A-F548AA3811C2}">
      <dgm:prSet/>
      <dgm:spPr/>
      <dgm:t>
        <a:bodyPr/>
        <a:lstStyle/>
        <a:p>
          <a:r>
            <a:rPr lang="nl-NL"/>
            <a:t>Een </a:t>
          </a:r>
          <a:r>
            <a:rPr lang="nl-NL" b="1"/>
            <a:t>opening</a:t>
          </a:r>
          <a:r>
            <a:rPr lang="nl-NL"/>
            <a:t> in het harttussenschot</a:t>
          </a:r>
          <a:endParaRPr lang="en-US"/>
        </a:p>
      </dgm:t>
    </dgm:pt>
    <dgm:pt modelId="{64407964-22F5-4DFF-960A-E246B8129E24}" type="parTrans" cxnId="{5FA28E62-B901-4530-A743-33554EF43046}">
      <dgm:prSet/>
      <dgm:spPr/>
      <dgm:t>
        <a:bodyPr/>
        <a:lstStyle/>
        <a:p>
          <a:endParaRPr lang="en-US"/>
        </a:p>
      </dgm:t>
    </dgm:pt>
    <dgm:pt modelId="{4499808C-5C9F-4CC6-A2EA-D720E7837279}" type="sibTrans" cxnId="{5FA28E62-B901-4530-A743-33554EF43046}">
      <dgm:prSet/>
      <dgm:spPr/>
      <dgm:t>
        <a:bodyPr/>
        <a:lstStyle/>
        <a:p>
          <a:endParaRPr lang="en-US"/>
        </a:p>
      </dgm:t>
    </dgm:pt>
    <dgm:pt modelId="{EF7EA509-4143-4214-AC91-CD45F8FAD077}">
      <dgm:prSet/>
      <dgm:spPr/>
      <dgm:t>
        <a:bodyPr/>
        <a:lstStyle/>
        <a:p>
          <a:r>
            <a:rPr lang="nl-NL"/>
            <a:t>Kan tussen beide kamers of tussen beide boezems bevinden</a:t>
          </a:r>
          <a:endParaRPr lang="en-US"/>
        </a:p>
      </dgm:t>
    </dgm:pt>
    <dgm:pt modelId="{0A6A4538-274C-45FD-A866-9E6513C96058}" type="parTrans" cxnId="{0873071D-1D60-40C8-8298-C650BA00E42B}">
      <dgm:prSet/>
      <dgm:spPr/>
      <dgm:t>
        <a:bodyPr/>
        <a:lstStyle/>
        <a:p>
          <a:endParaRPr lang="en-US"/>
        </a:p>
      </dgm:t>
    </dgm:pt>
    <dgm:pt modelId="{EEE3B6E9-5FBC-4B7C-A587-F3333E48FAAE}" type="sibTrans" cxnId="{0873071D-1D60-40C8-8298-C650BA00E42B}">
      <dgm:prSet/>
      <dgm:spPr/>
      <dgm:t>
        <a:bodyPr/>
        <a:lstStyle/>
        <a:p>
          <a:endParaRPr lang="en-US"/>
        </a:p>
      </dgm:t>
    </dgm:pt>
    <dgm:pt modelId="{9A8F771C-A84A-4D1E-9267-F67E3E5E8042}">
      <dgm:prSet/>
      <dgm:spPr/>
      <dgm:t>
        <a:bodyPr/>
        <a:lstStyle/>
        <a:p>
          <a:r>
            <a:rPr lang="nl-NL"/>
            <a:t>Symptomen hangen af van grote van het gat in harttussenschot.. Komt bij hond vaker voor</a:t>
          </a:r>
          <a:endParaRPr lang="en-US"/>
        </a:p>
      </dgm:t>
    </dgm:pt>
    <dgm:pt modelId="{6AD327CF-6AB4-4911-8734-4CED645BC52B}" type="parTrans" cxnId="{EB4AE007-E458-4251-96FD-4F954A21A802}">
      <dgm:prSet/>
      <dgm:spPr/>
      <dgm:t>
        <a:bodyPr/>
        <a:lstStyle/>
        <a:p>
          <a:endParaRPr lang="en-US"/>
        </a:p>
      </dgm:t>
    </dgm:pt>
    <dgm:pt modelId="{FB70C5D6-2D80-420C-A6E6-CE56E703FCEC}" type="sibTrans" cxnId="{EB4AE007-E458-4251-96FD-4F954A21A802}">
      <dgm:prSet/>
      <dgm:spPr/>
      <dgm:t>
        <a:bodyPr/>
        <a:lstStyle/>
        <a:p>
          <a:endParaRPr lang="en-US"/>
        </a:p>
      </dgm:t>
    </dgm:pt>
    <dgm:pt modelId="{E74F55BA-F35C-419D-A38B-5A344A28A785}" type="pres">
      <dgm:prSet presAssocID="{7272B61A-4CCB-4AC7-B6EC-6FF7E9ECF4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651DAD-4E67-4910-AC50-59A9715E306A}" type="pres">
      <dgm:prSet presAssocID="{76FE4D47-ACB3-448A-9B8A-F548AA3811C2}" presName="hierRoot1" presStyleCnt="0"/>
      <dgm:spPr/>
    </dgm:pt>
    <dgm:pt modelId="{9163C299-D21F-4425-A0D8-EFAA1FF8FF7F}" type="pres">
      <dgm:prSet presAssocID="{76FE4D47-ACB3-448A-9B8A-F548AA3811C2}" presName="composite" presStyleCnt="0"/>
      <dgm:spPr/>
    </dgm:pt>
    <dgm:pt modelId="{F78230B2-F763-4869-9D9A-4199D14901A3}" type="pres">
      <dgm:prSet presAssocID="{76FE4D47-ACB3-448A-9B8A-F548AA3811C2}" presName="background" presStyleLbl="node0" presStyleIdx="0" presStyleCnt="3"/>
      <dgm:spPr/>
    </dgm:pt>
    <dgm:pt modelId="{E58C7D51-A852-467F-AD1D-BCC58D943A45}" type="pres">
      <dgm:prSet presAssocID="{76FE4D47-ACB3-448A-9B8A-F548AA3811C2}" presName="text" presStyleLbl="fgAcc0" presStyleIdx="0" presStyleCnt="3">
        <dgm:presLayoutVars>
          <dgm:chPref val="3"/>
        </dgm:presLayoutVars>
      </dgm:prSet>
      <dgm:spPr/>
    </dgm:pt>
    <dgm:pt modelId="{7959B062-F083-475E-979F-95ECAB725996}" type="pres">
      <dgm:prSet presAssocID="{76FE4D47-ACB3-448A-9B8A-F548AA3811C2}" presName="hierChild2" presStyleCnt="0"/>
      <dgm:spPr/>
    </dgm:pt>
    <dgm:pt modelId="{E4ABE69B-8CB4-40E9-9AB7-4A3AB2EB0B52}" type="pres">
      <dgm:prSet presAssocID="{EF7EA509-4143-4214-AC91-CD45F8FAD077}" presName="hierRoot1" presStyleCnt="0"/>
      <dgm:spPr/>
    </dgm:pt>
    <dgm:pt modelId="{182F316B-6F5F-4DE1-BA40-CEB381F3C09B}" type="pres">
      <dgm:prSet presAssocID="{EF7EA509-4143-4214-AC91-CD45F8FAD077}" presName="composite" presStyleCnt="0"/>
      <dgm:spPr/>
    </dgm:pt>
    <dgm:pt modelId="{C1392680-51F7-4803-B74E-CABD16927C64}" type="pres">
      <dgm:prSet presAssocID="{EF7EA509-4143-4214-AC91-CD45F8FAD077}" presName="background" presStyleLbl="node0" presStyleIdx="1" presStyleCnt="3"/>
      <dgm:spPr/>
    </dgm:pt>
    <dgm:pt modelId="{96347D44-B059-483C-A5C4-20359FBBAA07}" type="pres">
      <dgm:prSet presAssocID="{EF7EA509-4143-4214-AC91-CD45F8FAD077}" presName="text" presStyleLbl="fgAcc0" presStyleIdx="1" presStyleCnt="3">
        <dgm:presLayoutVars>
          <dgm:chPref val="3"/>
        </dgm:presLayoutVars>
      </dgm:prSet>
      <dgm:spPr/>
    </dgm:pt>
    <dgm:pt modelId="{805C4837-6256-4B1F-8D2A-E6A6D50D4DAE}" type="pres">
      <dgm:prSet presAssocID="{EF7EA509-4143-4214-AC91-CD45F8FAD077}" presName="hierChild2" presStyleCnt="0"/>
      <dgm:spPr/>
    </dgm:pt>
    <dgm:pt modelId="{A4ECFFA4-8A04-40DD-8740-AEDBD3A6CBDC}" type="pres">
      <dgm:prSet presAssocID="{9A8F771C-A84A-4D1E-9267-F67E3E5E8042}" presName="hierRoot1" presStyleCnt="0"/>
      <dgm:spPr/>
    </dgm:pt>
    <dgm:pt modelId="{ABA73501-B49A-4EAF-B061-B85419F63EB8}" type="pres">
      <dgm:prSet presAssocID="{9A8F771C-A84A-4D1E-9267-F67E3E5E8042}" presName="composite" presStyleCnt="0"/>
      <dgm:spPr/>
    </dgm:pt>
    <dgm:pt modelId="{4E2DCC6B-2E4B-42DE-9A36-D0BC590879F3}" type="pres">
      <dgm:prSet presAssocID="{9A8F771C-A84A-4D1E-9267-F67E3E5E8042}" presName="background" presStyleLbl="node0" presStyleIdx="2" presStyleCnt="3"/>
      <dgm:spPr/>
    </dgm:pt>
    <dgm:pt modelId="{63DCA646-8738-4FC0-B2A5-63FC30023AC9}" type="pres">
      <dgm:prSet presAssocID="{9A8F771C-A84A-4D1E-9267-F67E3E5E8042}" presName="text" presStyleLbl="fgAcc0" presStyleIdx="2" presStyleCnt="3">
        <dgm:presLayoutVars>
          <dgm:chPref val="3"/>
        </dgm:presLayoutVars>
      </dgm:prSet>
      <dgm:spPr/>
    </dgm:pt>
    <dgm:pt modelId="{1E61BEE1-C08E-4726-8386-5A29A8A17274}" type="pres">
      <dgm:prSet presAssocID="{9A8F771C-A84A-4D1E-9267-F67E3E5E8042}" presName="hierChild2" presStyleCnt="0"/>
      <dgm:spPr/>
    </dgm:pt>
  </dgm:ptLst>
  <dgm:cxnLst>
    <dgm:cxn modelId="{EB4AE007-E458-4251-96FD-4F954A21A802}" srcId="{7272B61A-4CCB-4AC7-B6EC-6FF7E9ECF412}" destId="{9A8F771C-A84A-4D1E-9267-F67E3E5E8042}" srcOrd="2" destOrd="0" parTransId="{6AD327CF-6AB4-4911-8734-4CED645BC52B}" sibTransId="{FB70C5D6-2D80-420C-A6E6-CE56E703FCEC}"/>
    <dgm:cxn modelId="{0873071D-1D60-40C8-8298-C650BA00E42B}" srcId="{7272B61A-4CCB-4AC7-B6EC-6FF7E9ECF412}" destId="{EF7EA509-4143-4214-AC91-CD45F8FAD077}" srcOrd="1" destOrd="0" parTransId="{0A6A4538-274C-45FD-A866-9E6513C96058}" sibTransId="{EEE3B6E9-5FBC-4B7C-A587-F3333E48FAAE}"/>
    <dgm:cxn modelId="{729A005E-470B-4C98-833C-CCF7A9E5DFD0}" type="presOf" srcId="{EF7EA509-4143-4214-AC91-CD45F8FAD077}" destId="{96347D44-B059-483C-A5C4-20359FBBAA07}" srcOrd="0" destOrd="0" presId="urn:microsoft.com/office/officeart/2005/8/layout/hierarchy1"/>
    <dgm:cxn modelId="{5FA28E62-B901-4530-A743-33554EF43046}" srcId="{7272B61A-4CCB-4AC7-B6EC-6FF7E9ECF412}" destId="{76FE4D47-ACB3-448A-9B8A-F548AA3811C2}" srcOrd="0" destOrd="0" parTransId="{64407964-22F5-4DFF-960A-E246B8129E24}" sibTransId="{4499808C-5C9F-4CC6-A2EA-D720E7837279}"/>
    <dgm:cxn modelId="{E0256A45-4841-41BB-AA64-1D34B2BFDBDB}" type="presOf" srcId="{9A8F771C-A84A-4D1E-9267-F67E3E5E8042}" destId="{63DCA646-8738-4FC0-B2A5-63FC30023AC9}" srcOrd="0" destOrd="0" presId="urn:microsoft.com/office/officeart/2005/8/layout/hierarchy1"/>
    <dgm:cxn modelId="{F0B77AAF-8D0B-46A5-B253-D852D2B193F5}" type="presOf" srcId="{7272B61A-4CCB-4AC7-B6EC-6FF7E9ECF412}" destId="{E74F55BA-F35C-419D-A38B-5A344A28A785}" srcOrd="0" destOrd="0" presId="urn:microsoft.com/office/officeart/2005/8/layout/hierarchy1"/>
    <dgm:cxn modelId="{C71966C4-C67C-4E08-9641-FD60D33F60AF}" type="presOf" srcId="{76FE4D47-ACB3-448A-9B8A-F548AA3811C2}" destId="{E58C7D51-A852-467F-AD1D-BCC58D943A45}" srcOrd="0" destOrd="0" presId="urn:microsoft.com/office/officeart/2005/8/layout/hierarchy1"/>
    <dgm:cxn modelId="{DCC0A500-32C3-40AB-96E6-AD6C327FFCC1}" type="presParOf" srcId="{E74F55BA-F35C-419D-A38B-5A344A28A785}" destId="{32651DAD-4E67-4910-AC50-59A9715E306A}" srcOrd="0" destOrd="0" presId="urn:microsoft.com/office/officeart/2005/8/layout/hierarchy1"/>
    <dgm:cxn modelId="{C6B65F5A-D903-4867-BA88-B2F1560E85D1}" type="presParOf" srcId="{32651DAD-4E67-4910-AC50-59A9715E306A}" destId="{9163C299-D21F-4425-A0D8-EFAA1FF8FF7F}" srcOrd="0" destOrd="0" presId="urn:microsoft.com/office/officeart/2005/8/layout/hierarchy1"/>
    <dgm:cxn modelId="{5001BA89-BFCA-4A06-A18D-DF1E158E90E6}" type="presParOf" srcId="{9163C299-D21F-4425-A0D8-EFAA1FF8FF7F}" destId="{F78230B2-F763-4869-9D9A-4199D14901A3}" srcOrd="0" destOrd="0" presId="urn:microsoft.com/office/officeart/2005/8/layout/hierarchy1"/>
    <dgm:cxn modelId="{F1D78739-16EA-4164-B609-25D67BFF0045}" type="presParOf" srcId="{9163C299-D21F-4425-A0D8-EFAA1FF8FF7F}" destId="{E58C7D51-A852-467F-AD1D-BCC58D943A45}" srcOrd="1" destOrd="0" presId="urn:microsoft.com/office/officeart/2005/8/layout/hierarchy1"/>
    <dgm:cxn modelId="{E04F470B-1471-498F-8695-74C5BDD9F505}" type="presParOf" srcId="{32651DAD-4E67-4910-AC50-59A9715E306A}" destId="{7959B062-F083-475E-979F-95ECAB725996}" srcOrd="1" destOrd="0" presId="urn:microsoft.com/office/officeart/2005/8/layout/hierarchy1"/>
    <dgm:cxn modelId="{D44EB971-2A83-487B-930D-1FF06397D9FC}" type="presParOf" srcId="{E74F55BA-F35C-419D-A38B-5A344A28A785}" destId="{E4ABE69B-8CB4-40E9-9AB7-4A3AB2EB0B52}" srcOrd="1" destOrd="0" presId="urn:microsoft.com/office/officeart/2005/8/layout/hierarchy1"/>
    <dgm:cxn modelId="{120F56D8-887F-4E36-B023-CA9EE072CAA9}" type="presParOf" srcId="{E4ABE69B-8CB4-40E9-9AB7-4A3AB2EB0B52}" destId="{182F316B-6F5F-4DE1-BA40-CEB381F3C09B}" srcOrd="0" destOrd="0" presId="urn:microsoft.com/office/officeart/2005/8/layout/hierarchy1"/>
    <dgm:cxn modelId="{8F7D1272-E2CA-48BD-BBF8-D81BA49D60D7}" type="presParOf" srcId="{182F316B-6F5F-4DE1-BA40-CEB381F3C09B}" destId="{C1392680-51F7-4803-B74E-CABD16927C64}" srcOrd="0" destOrd="0" presId="urn:microsoft.com/office/officeart/2005/8/layout/hierarchy1"/>
    <dgm:cxn modelId="{5AD513C6-5A20-4C8C-AFB0-AEA085044A2D}" type="presParOf" srcId="{182F316B-6F5F-4DE1-BA40-CEB381F3C09B}" destId="{96347D44-B059-483C-A5C4-20359FBBAA07}" srcOrd="1" destOrd="0" presId="urn:microsoft.com/office/officeart/2005/8/layout/hierarchy1"/>
    <dgm:cxn modelId="{7E2BE892-1FBB-4E85-9E1E-18764B4F73FA}" type="presParOf" srcId="{E4ABE69B-8CB4-40E9-9AB7-4A3AB2EB0B52}" destId="{805C4837-6256-4B1F-8D2A-E6A6D50D4DAE}" srcOrd="1" destOrd="0" presId="urn:microsoft.com/office/officeart/2005/8/layout/hierarchy1"/>
    <dgm:cxn modelId="{06004B06-BA47-4B41-94E0-0B175F6DBD22}" type="presParOf" srcId="{E74F55BA-F35C-419D-A38B-5A344A28A785}" destId="{A4ECFFA4-8A04-40DD-8740-AEDBD3A6CBDC}" srcOrd="2" destOrd="0" presId="urn:microsoft.com/office/officeart/2005/8/layout/hierarchy1"/>
    <dgm:cxn modelId="{D1D9F103-84EB-4FAA-840D-7BE610A85769}" type="presParOf" srcId="{A4ECFFA4-8A04-40DD-8740-AEDBD3A6CBDC}" destId="{ABA73501-B49A-4EAF-B061-B85419F63EB8}" srcOrd="0" destOrd="0" presId="urn:microsoft.com/office/officeart/2005/8/layout/hierarchy1"/>
    <dgm:cxn modelId="{AF525AC5-ADD1-4546-B056-81A305E50CE7}" type="presParOf" srcId="{ABA73501-B49A-4EAF-B061-B85419F63EB8}" destId="{4E2DCC6B-2E4B-42DE-9A36-D0BC590879F3}" srcOrd="0" destOrd="0" presId="urn:microsoft.com/office/officeart/2005/8/layout/hierarchy1"/>
    <dgm:cxn modelId="{65A2A4EA-C174-4022-B3CC-BEDD17F8CDCF}" type="presParOf" srcId="{ABA73501-B49A-4EAF-B061-B85419F63EB8}" destId="{63DCA646-8738-4FC0-B2A5-63FC30023AC9}" srcOrd="1" destOrd="0" presId="urn:microsoft.com/office/officeart/2005/8/layout/hierarchy1"/>
    <dgm:cxn modelId="{F7317F40-8EB5-4178-9B0A-1A5E35E83C7D}" type="presParOf" srcId="{A4ECFFA4-8A04-40DD-8740-AEDBD3A6CBDC}" destId="{1E61BEE1-C08E-4726-8386-5A29A8A172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A1CFB6-CDCC-4478-844E-72CF049A95D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EF21B4-0743-44A7-BD00-2CC1CFFE22F5}">
      <dgm:prSet/>
      <dgm:spPr/>
      <dgm:t>
        <a:bodyPr/>
        <a:lstStyle/>
        <a:p>
          <a:r>
            <a:rPr lang="nl-NL"/>
            <a:t>Lekkende hartkleppen = </a:t>
          </a:r>
          <a:r>
            <a:rPr lang="nl-NL" b="1"/>
            <a:t>klepinsufficientie</a:t>
          </a:r>
          <a:endParaRPr lang="en-US"/>
        </a:p>
      </dgm:t>
    </dgm:pt>
    <dgm:pt modelId="{DB73D1E0-D7AC-48EF-9C58-325D17284541}" type="parTrans" cxnId="{5738A9D2-05D6-495A-A18B-2312E28A048E}">
      <dgm:prSet/>
      <dgm:spPr/>
      <dgm:t>
        <a:bodyPr/>
        <a:lstStyle/>
        <a:p>
          <a:endParaRPr lang="en-US"/>
        </a:p>
      </dgm:t>
    </dgm:pt>
    <dgm:pt modelId="{9D8947B4-6193-4C01-9547-39DB1439B8C8}" type="sibTrans" cxnId="{5738A9D2-05D6-495A-A18B-2312E28A048E}">
      <dgm:prSet/>
      <dgm:spPr/>
      <dgm:t>
        <a:bodyPr/>
        <a:lstStyle/>
        <a:p>
          <a:endParaRPr lang="en-US"/>
        </a:p>
      </dgm:t>
    </dgm:pt>
    <dgm:pt modelId="{4CB42959-5955-4196-BC65-ACDC34A8D875}">
      <dgm:prSet/>
      <dgm:spPr/>
      <dgm:t>
        <a:bodyPr/>
        <a:lstStyle/>
        <a:p>
          <a:r>
            <a:rPr lang="nl-NL"/>
            <a:t>Meest voorkomende hartaandoening hond</a:t>
          </a:r>
          <a:endParaRPr lang="en-US"/>
        </a:p>
      </dgm:t>
    </dgm:pt>
    <dgm:pt modelId="{AFD23ECF-AF69-473A-A381-8433BBF66B23}" type="parTrans" cxnId="{E41930B0-3515-4003-8B9F-A1212982A3F7}">
      <dgm:prSet/>
      <dgm:spPr/>
      <dgm:t>
        <a:bodyPr/>
        <a:lstStyle/>
        <a:p>
          <a:endParaRPr lang="en-US"/>
        </a:p>
      </dgm:t>
    </dgm:pt>
    <dgm:pt modelId="{D84CE75A-A676-408F-8C7F-3200D6259461}" type="sibTrans" cxnId="{E41930B0-3515-4003-8B9F-A1212982A3F7}">
      <dgm:prSet/>
      <dgm:spPr/>
      <dgm:t>
        <a:bodyPr/>
        <a:lstStyle/>
        <a:p>
          <a:endParaRPr lang="en-US"/>
        </a:p>
      </dgm:t>
    </dgm:pt>
    <dgm:pt modelId="{C7FEF9B7-EF67-40C4-8EAD-E3CD84F06722}">
      <dgm:prSet/>
      <dgm:spPr/>
      <dgm:t>
        <a:bodyPr/>
        <a:lstStyle/>
        <a:p>
          <a:r>
            <a:rPr lang="nl-NL"/>
            <a:t>Kleppen tussen linkerboezem en linkerkamer</a:t>
          </a:r>
          <a:endParaRPr lang="en-US"/>
        </a:p>
      </dgm:t>
    </dgm:pt>
    <dgm:pt modelId="{2FCD2BE3-E42F-4698-8D82-3C26A098C630}" type="parTrans" cxnId="{27600796-246E-4CB9-9363-B54FFCD8E02F}">
      <dgm:prSet/>
      <dgm:spPr/>
      <dgm:t>
        <a:bodyPr/>
        <a:lstStyle/>
        <a:p>
          <a:endParaRPr lang="en-US"/>
        </a:p>
      </dgm:t>
    </dgm:pt>
    <dgm:pt modelId="{0D608672-1176-40FE-A16D-BCF0AA766BE3}" type="sibTrans" cxnId="{27600796-246E-4CB9-9363-B54FFCD8E02F}">
      <dgm:prSet/>
      <dgm:spPr/>
      <dgm:t>
        <a:bodyPr/>
        <a:lstStyle/>
        <a:p>
          <a:endParaRPr lang="en-US"/>
        </a:p>
      </dgm:t>
    </dgm:pt>
    <dgm:pt modelId="{442F7701-0BA3-4BFD-AAC8-29D012475ACB}">
      <dgm:prSet/>
      <dgm:spPr/>
      <dgm:t>
        <a:bodyPr/>
        <a:lstStyle/>
        <a:p>
          <a:r>
            <a:rPr lang="nl-NL"/>
            <a:t>Tijdens </a:t>
          </a:r>
          <a:r>
            <a:rPr lang="nl-NL" b="1"/>
            <a:t>samentrekking</a:t>
          </a:r>
          <a:r>
            <a:rPr lang="nl-NL"/>
            <a:t> van de </a:t>
          </a:r>
          <a:r>
            <a:rPr lang="nl-NL" b="1"/>
            <a:t>linkerkamer</a:t>
          </a:r>
          <a:r>
            <a:rPr lang="nl-NL"/>
            <a:t> loopt bloed terug naar de </a:t>
          </a:r>
          <a:r>
            <a:rPr lang="nl-NL" b="1"/>
            <a:t>linkerboezem</a:t>
          </a:r>
          <a:endParaRPr lang="en-US"/>
        </a:p>
      </dgm:t>
    </dgm:pt>
    <dgm:pt modelId="{8C8D55C3-981C-44AA-B125-9CC191E9771F}" type="parTrans" cxnId="{E2C722AB-6CFF-45E3-95DC-3A989E71AE65}">
      <dgm:prSet/>
      <dgm:spPr/>
      <dgm:t>
        <a:bodyPr/>
        <a:lstStyle/>
        <a:p>
          <a:endParaRPr lang="en-US"/>
        </a:p>
      </dgm:t>
    </dgm:pt>
    <dgm:pt modelId="{CBAD8F3C-0EE7-4B8D-BED6-496BC20E561C}" type="sibTrans" cxnId="{E2C722AB-6CFF-45E3-95DC-3A989E71AE65}">
      <dgm:prSet/>
      <dgm:spPr/>
      <dgm:t>
        <a:bodyPr/>
        <a:lstStyle/>
        <a:p>
          <a:endParaRPr lang="en-US"/>
        </a:p>
      </dgm:t>
    </dgm:pt>
    <dgm:pt modelId="{6D745FB5-D0ED-4539-8B66-C86423B3B04C}">
      <dgm:prSet/>
      <dgm:spPr/>
      <dgm:t>
        <a:bodyPr/>
        <a:lstStyle/>
        <a:p>
          <a:r>
            <a:rPr lang="nl-NL"/>
            <a:t>Dierenarts hoort in beginstadium een </a:t>
          </a:r>
          <a:r>
            <a:rPr lang="nl-NL" b="1"/>
            <a:t>hartruis</a:t>
          </a:r>
          <a:r>
            <a:rPr lang="nl-NL"/>
            <a:t>, in eindstadium vaak </a:t>
          </a:r>
          <a:r>
            <a:rPr lang="nl-NL" b="1"/>
            <a:t>linkerhartfalen</a:t>
          </a:r>
          <a:endParaRPr lang="en-US"/>
        </a:p>
      </dgm:t>
    </dgm:pt>
    <dgm:pt modelId="{F20F9887-2D7B-4E9E-951F-837D7B64A6EE}" type="parTrans" cxnId="{FA9DA0EA-C6D0-459C-AA1C-E3566474E804}">
      <dgm:prSet/>
      <dgm:spPr/>
      <dgm:t>
        <a:bodyPr/>
        <a:lstStyle/>
        <a:p>
          <a:endParaRPr lang="en-US"/>
        </a:p>
      </dgm:t>
    </dgm:pt>
    <dgm:pt modelId="{30D95C6D-58DF-4E78-A8D4-C82871B7D9A6}" type="sibTrans" cxnId="{FA9DA0EA-C6D0-459C-AA1C-E3566474E804}">
      <dgm:prSet/>
      <dgm:spPr/>
      <dgm:t>
        <a:bodyPr/>
        <a:lstStyle/>
        <a:p>
          <a:endParaRPr lang="en-US"/>
        </a:p>
      </dgm:t>
    </dgm:pt>
    <dgm:pt modelId="{6AC49439-1300-49B8-98D6-C392E903B2BB}" type="pres">
      <dgm:prSet presAssocID="{5AA1CFB6-CDCC-4478-844E-72CF049A95D6}" presName="outerComposite" presStyleCnt="0">
        <dgm:presLayoutVars>
          <dgm:chMax val="5"/>
          <dgm:dir/>
          <dgm:resizeHandles val="exact"/>
        </dgm:presLayoutVars>
      </dgm:prSet>
      <dgm:spPr/>
    </dgm:pt>
    <dgm:pt modelId="{89E6C3E6-3644-47DC-AC75-CF579A2FC7CD}" type="pres">
      <dgm:prSet presAssocID="{5AA1CFB6-CDCC-4478-844E-72CF049A95D6}" presName="dummyMaxCanvas" presStyleCnt="0">
        <dgm:presLayoutVars/>
      </dgm:prSet>
      <dgm:spPr/>
    </dgm:pt>
    <dgm:pt modelId="{D0A90F69-2A02-4F45-AB3F-1CB5C927EE24}" type="pres">
      <dgm:prSet presAssocID="{5AA1CFB6-CDCC-4478-844E-72CF049A95D6}" presName="ThreeNodes_1" presStyleLbl="node1" presStyleIdx="0" presStyleCnt="3">
        <dgm:presLayoutVars>
          <dgm:bulletEnabled val="1"/>
        </dgm:presLayoutVars>
      </dgm:prSet>
      <dgm:spPr/>
    </dgm:pt>
    <dgm:pt modelId="{AB5ACF4A-4E08-4382-90E3-04AB4679026B}" type="pres">
      <dgm:prSet presAssocID="{5AA1CFB6-CDCC-4478-844E-72CF049A95D6}" presName="ThreeNodes_2" presStyleLbl="node1" presStyleIdx="1" presStyleCnt="3">
        <dgm:presLayoutVars>
          <dgm:bulletEnabled val="1"/>
        </dgm:presLayoutVars>
      </dgm:prSet>
      <dgm:spPr/>
    </dgm:pt>
    <dgm:pt modelId="{1C2D8866-5B1E-4755-A111-C4B0136E31C9}" type="pres">
      <dgm:prSet presAssocID="{5AA1CFB6-CDCC-4478-844E-72CF049A95D6}" presName="ThreeNodes_3" presStyleLbl="node1" presStyleIdx="2" presStyleCnt="3">
        <dgm:presLayoutVars>
          <dgm:bulletEnabled val="1"/>
        </dgm:presLayoutVars>
      </dgm:prSet>
      <dgm:spPr/>
    </dgm:pt>
    <dgm:pt modelId="{530ECE79-97A2-4464-8506-F01115271A4D}" type="pres">
      <dgm:prSet presAssocID="{5AA1CFB6-CDCC-4478-844E-72CF049A95D6}" presName="ThreeConn_1-2" presStyleLbl="fgAccFollowNode1" presStyleIdx="0" presStyleCnt="2">
        <dgm:presLayoutVars>
          <dgm:bulletEnabled val="1"/>
        </dgm:presLayoutVars>
      </dgm:prSet>
      <dgm:spPr/>
    </dgm:pt>
    <dgm:pt modelId="{DD3D0C26-EA3E-4C4E-A3AA-1B1179D7DB6A}" type="pres">
      <dgm:prSet presAssocID="{5AA1CFB6-CDCC-4478-844E-72CF049A95D6}" presName="ThreeConn_2-3" presStyleLbl="fgAccFollowNode1" presStyleIdx="1" presStyleCnt="2">
        <dgm:presLayoutVars>
          <dgm:bulletEnabled val="1"/>
        </dgm:presLayoutVars>
      </dgm:prSet>
      <dgm:spPr/>
    </dgm:pt>
    <dgm:pt modelId="{56426315-B9B4-4822-88F2-637823BE98FA}" type="pres">
      <dgm:prSet presAssocID="{5AA1CFB6-CDCC-4478-844E-72CF049A95D6}" presName="ThreeNodes_1_text" presStyleLbl="node1" presStyleIdx="2" presStyleCnt="3">
        <dgm:presLayoutVars>
          <dgm:bulletEnabled val="1"/>
        </dgm:presLayoutVars>
      </dgm:prSet>
      <dgm:spPr/>
    </dgm:pt>
    <dgm:pt modelId="{6B19477E-0DEB-4813-BDC2-DB218224224C}" type="pres">
      <dgm:prSet presAssocID="{5AA1CFB6-CDCC-4478-844E-72CF049A95D6}" presName="ThreeNodes_2_text" presStyleLbl="node1" presStyleIdx="2" presStyleCnt="3">
        <dgm:presLayoutVars>
          <dgm:bulletEnabled val="1"/>
        </dgm:presLayoutVars>
      </dgm:prSet>
      <dgm:spPr/>
    </dgm:pt>
    <dgm:pt modelId="{165275F6-E1C8-4A27-9452-5691F33CADE0}" type="pres">
      <dgm:prSet presAssocID="{5AA1CFB6-CDCC-4478-844E-72CF049A95D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0BC6400-5429-4C7F-9A88-4CAF63300CF5}" type="presOf" srcId="{442F7701-0BA3-4BFD-AAC8-29D012475ACB}" destId="{AB5ACF4A-4E08-4382-90E3-04AB4679026B}" srcOrd="0" destOrd="0" presId="urn:microsoft.com/office/officeart/2005/8/layout/vProcess5"/>
    <dgm:cxn modelId="{E547490B-F7AF-41D9-A617-6E9494700AC9}" type="presOf" srcId="{5AA1CFB6-CDCC-4478-844E-72CF049A95D6}" destId="{6AC49439-1300-49B8-98D6-C392E903B2BB}" srcOrd="0" destOrd="0" presId="urn:microsoft.com/office/officeart/2005/8/layout/vProcess5"/>
    <dgm:cxn modelId="{84E8AA1A-241E-4E1E-87ED-C053FC5F0D91}" type="presOf" srcId="{6D745FB5-D0ED-4539-8B66-C86423B3B04C}" destId="{1C2D8866-5B1E-4755-A111-C4B0136E31C9}" srcOrd="0" destOrd="0" presId="urn:microsoft.com/office/officeart/2005/8/layout/vProcess5"/>
    <dgm:cxn modelId="{6E1FEA1B-5973-4BC4-99A5-4A7C7B82A756}" type="presOf" srcId="{BFEF21B4-0743-44A7-BD00-2CC1CFFE22F5}" destId="{D0A90F69-2A02-4F45-AB3F-1CB5C927EE24}" srcOrd="0" destOrd="0" presId="urn:microsoft.com/office/officeart/2005/8/layout/vProcess5"/>
    <dgm:cxn modelId="{B3B4AB20-BB21-475B-AC4D-E574A630DABE}" type="presOf" srcId="{4CB42959-5955-4196-BC65-ACDC34A8D875}" destId="{D0A90F69-2A02-4F45-AB3F-1CB5C927EE24}" srcOrd="0" destOrd="1" presId="urn:microsoft.com/office/officeart/2005/8/layout/vProcess5"/>
    <dgm:cxn modelId="{D3DA8052-7CC6-4F7E-9D46-ABD6456E2A89}" type="presOf" srcId="{C7FEF9B7-EF67-40C4-8EAD-E3CD84F06722}" destId="{56426315-B9B4-4822-88F2-637823BE98FA}" srcOrd="1" destOrd="2" presId="urn:microsoft.com/office/officeart/2005/8/layout/vProcess5"/>
    <dgm:cxn modelId="{93F09B8D-E717-438C-A947-F132416EEF47}" type="presOf" srcId="{9D8947B4-6193-4C01-9547-39DB1439B8C8}" destId="{530ECE79-97A2-4464-8506-F01115271A4D}" srcOrd="0" destOrd="0" presId="urn:microsoft.com/office/officeart/2005/8/layout/vProcess5"/>
    <dgm:cxn modelId="{F9E9CE94-B1FE-4819-8CA4-BAC6A8CF085D}" type="presOf" srcId="{BFEF21B4-0743-44A7-BD00-2CC1CFFE22F5}" destId="{56426315-B9B4-4822-88F2-637823BE98FA}" srcOrd="1" destOrd="0" presId="urn:microsoft.com/office/officeart/2005/8/layout/vProcess5"/>
    <dgm:cxn modelId="{27600796-246E-4CB9-9363-B54FFCD8E02F}" srcId="{BFEF21B4-0743-44A7-BD00-2CC1CFFE22F5}" destId="{C7FEF9B7-EF67-40C4-8EAD-E3CD84F06722}" srcOrd="1" destOrd="0" parTransId="{2FCD2BE3-E42F-4698-8D82-3C26A098C630}" sibTransId="{0D608672-1176-40FE-A16D-BCF0AA766BE3}"/>
    <dgm:cxn modelId="{BA8EED97-4A9C-49FB-AFBA-4B76808A824A}" type="presOf" srcId="{442F7701-0BA3-4BFD-AAC8-29D012475ACB}" destId="{6B19477E-0DEB-4813-BDC2-DB218224224C}" srcOrd="1" destOrd="0" presId="urn:microsoft.com/office/officeart/2005/8/layout/vProcess5"/>
    <dgm:cxn modelId="{38193C99-3034-45AD-AE93-B44EB6460549}" type="presOf" srcId="{4CB42959-5955-4196-BC65-ACDC34A8D875}" destId="{56426315-B9B4-4822-88F2-637823BE98FA}" srcOrd="1" destOrd="1" presId="urn:microsoft.com/office/officeart/2005/8/layout/vProcess5"/>
    <dgm:cxn modelId="{E2C722AB-6CFF-45E3-95DC-3A989E71AE65}" srcId="{5AA1CFB6-CDCC-4478-844E-72CF049A95D6}" destId="{442F7701-0BA3-4BFD-AAC8-29D012475ACB}" srcOrd="1" destOrd="0" parTransId="{8C8D55C3-981C-44AA-B125-9CC191E9771F}" sibTransId="{CBAD8F3C-0EE7-4B8D-BED6-496BC20E561C}"/>
    <dgm:cxn modelId="{E41930B0-3515-4003-8B9F-A1212982A3F7}" srcId="{BFEF21B4-0743-44A7-BD00-2CC1CFFE22F5}" destId="{4CB42959-5955-4196-BC65-ACDC34A8D875}" srcOrd="0" destOrd="0" parTransId="{AFD23ECF-AF69-473A-A381-8433BBF66B23}" sibTransId="{D84CE75A-A676-408F-8C7F-3200D6259461}"/>
    <dgm:cxn modelId="{DB07E1BB-6989-40CC-90D7-EE1A12D21F2E}" type="presOf" srcId="{6D745FB5-D0ED-4539-8B66-C86423B3B04C}" destId="{165275F6-E1C8-4A27-9452-5691F33CADE0}" srcOrd="1" destOrd="0" presId="urn:microsoft.com/office/officeart/2005/8/layout/vProcess5"/>
    <dgm:cxn modelId="{F5A3B7C9-E848-4362-B0DD-E27F58951B8D}" type="presOf" srcId="{C7FEF9B7-EF67-40C4-8EAD-E3CD84F06722}" destId="{D0A90F69-2A02-4F45-AB3F-1CB5C927EE24}" srcOrd="0" destOrd="2" presId="urn:microsoft.com/office/officeart/2005/8/layout/vProcess5"/>
    <dgm:cxn modelId="{5738A9D2-05D6-495A-A18B-2312E28A048E}" srcId="{5AA1CFB6-CDCC-4478-844E-72CF049A95D6}" destId="{BFEF21B4-0743-44A7-BD00-2CC1CFFE22F5}" srcOrd="0" destOrd="0" parTransId="{DB73D1E0-D7AC-48EF-9C58-325D17284541}" sibTransId="{9D8947B4-6193-4C01-9547-39DB1439B8C8}"/>
    <dgm:cxn modelId="{FA9DA0EA-C6D0-459C-AA1C-E3566474E804}" srcId="{5AA1CFB6-CDCC-4478-844E-72CF049A95D6}" destId="{6D745FB5-D0ED-4539-8B66-C86423B3B04C}" srcOrd="2" destOrd="0" parTransId="{F20F9887-2D7B-4E9E-951F-837D7B64A6EE}" sibTransId="{30D95C6D-58DF-4E78-A8D4-C82871B7D9A6}"/>
    <dgm:cxn modelId="{8534D3FB-26EC-4E76-90BA-823B18ED832B}" type="presOf" srcId="{CBAD8F3C-0EE7-4B8D-BED6-496BC20E561C}" destId="{DD3D0C26-EA3E-4C4E-A3AA-1B1179D7DB6A}" srcOrd="0" destOrd="0" presId="urn:microsoft.com/office/officeart/2005/8/layout/vProcess5"/>
    <dgm:cxn modelId="{46840384-0CB9-4227-937E-1EC70A584942}" type="presParOf" srcId="{6AC49439-1300-49B8-98D6-C392E903B2BB}" destId="{89E6C3E6-3644-47DC-AC75-CF579A2FC7CD}" srcOrd="0" destOrd="0" presId="urn:microsoft.com/office/officeart/2005/8/layout/vProcess5"/>
    <dgm:cxn modelId="{4FBEC7BF-6384-4EED-81BC-98059AE94F8B}" type="presParOf" srcId="{6AC49439-1300-49B8-98D6-C392E903B2BB}" destId="{D0A90F69-2A02-4F45-AB3F-1CB5C927EE24}" srcOrd="1" destOrd="0" presId="urn:microsoft.com/office/officeart/2005/8/layout/vProcess5"/>
    <dgm:cxn modelId="{114D9A2B-8569-47C7-8F67-7F287553F441}" type="presParOf" srcId="{6AC49439-1300-49B8-98D6-C392E903B2BB}" destId="{AB5ACF4A-4E08-4382-90E3-04AB4679026B}" srcOrd="2" destOrd="0" presId="urn:microsoft.com/office/officeart/2005/8/layout/vProcess5"/>
    <dgm:cxn modelId="{1987BC41-E456-4240-BD96-DC559EC92D89}" type="presParOf" srcId="{6AC49439-1300-49B8-98D6-C392E903B2BB}" destId="{1C2D8866-5B1E-4755-A111-C4B0136E31C9}" srcOrd="3" destOrd="0" presId="urn:microsoft.com/office/officeart/2005/8/layout/vProcess5"/>
    <dgm:cxn modelId="{89B6BF22-3935-4CC0-934B-582F8FD7C94C}" type="presParOf" srcId="{6AC49439-1300-49B8-98D6-C392E903B2BB}" destId="{530ECE79-97A2-4464-8506-F01115271A4D}" srcOrd="4" destOrd="0" presId="urn:microsoft.com/office/officeart/2005/8/layout/vProcess5"/>
    <dgm:cxn modelId="{FC43750C-CC50-4239-94E4-66E440C5B829}" type="presParOf" srcId="{6AC49439-1300-49B8-98D6-C392E903B2BB}" destId="{DD3D0C26-EA3E-4C4E-A3AA-1B1179D7DB6A}" srcOrd="5" destOrd="0" presId="urn:microsoft.com/office/officeart/2005/8/layout/vProcess5"/>
    <dgm:cxn modelId="{E53B7E2A-4DA4-4611-A9B6-60A6AFE975B3}" type="presParOf" srcId="{6AC49439-1300-49B8-98D6-C392E903B2BB}" destId="{56426315-B9B4-4822-88F2-637823BE98FA}" srcOrd="6" destOrd="0" presId="urn:microsoft.com/office/officeart/2005/8/layout/vProcess5"/>
    <dgm:cxn modelId="{8E1B0E6B-5B33-48CD-BA45-967F41EED79C}" type="presParOf" srcId="{6AC49439-1300-49B8-98D6-C392E903B2BB}" destId="{6B19477E-0DEB-4813-BDC2-DB218224224C}" srcOrd="7" destOrd="0" presId="urn:microsoft.com/office/officeart/2005/8/layout/vProcess5"/>
    <dgm:cxn modelId="{F6C9A15D-E78B-4F15-B4A8-B82DB7D90D93}" type="presParOf" srcId="{6AC49439-1300-49B8-98D6-C392E903B2BB}" destId="{165275F6-E1C8-4A27-9452-5691F33CADE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230B2-F763-4869-9D9A-4199D14901A3}">
      <dsp:nvSpPr>
        <dsp:cNvPr id="0" name=""/>
        <dsp:cNvSpPr/>
      </dsp:nvSpPr>
      <dsp:spPr>
        <a:xfrm>
          <a:off x="0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C7D51-A852-467F-AD1D-BCC58D943A45}">
      <dsp:nvSpPr>
        <dsp:cNvPr id="0" name=""/>
        <dsp:cNvSpPr/>
      </dsp:nvSpPr>
      <dsp:spPr>
        <a:xfrm>
          <a:off x="328612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Een </a:t>
          </a:r>
          <a:r>
            <a:rPr lang="nl-NL" sz="1900" b="1" kern="1200"/>
            <a:t>opening</a:t>
          </a:r>
          <a:r>
            <a:rPr lang="nl-NL" sz="1900" kern="1200"/>
            <a:t> in het harttussenschot</a:t>
          </a:r>
          <a:endParaRPr lang="en-US" sz="1900" kern="1200"/>
        </a:p>
      </dsp:txBody>
      <dsp:txXfrm>
        <a:off x="383617" y="1352504"/>
        <a:ext cx="2847502" cy="1768010"/>
      </dsp:txXfrm>
    </dsp:sp>
    <dsp:sp modelId="{C1392680-51F7-4803-B74E-CABD16927C64}">
      <dsp:nvSpPr>
        <dsp:cNvPr id="0" name=""/>
        <dsp:cNvSpPr/>
      </dsp:nvSpPr>
      <dsp:spPr>
        <a:xfrm>
          <a:off x="3614737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47D44-B059-483C-A5C4-20359FBBAA07}">
      <dsp:nvSpPr>
        <dsp:cNvPr id="0" name=""/>
        <dsp:cNvSpPr/>
      </dsp:nvSpPr>
      <dsp:spPr>
        <a:xfrm>
          <a:off x="3943350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Kan tussen beide kamers of tussen beide boezems bevinden</a:t>
          </a:r>
          <a:endParaRPr lang="en-US" sz="1900" kern="1200"/>
        </a:p>
      </dsp:txBody>
      <dsp:txXfrm>
        <a:off x="3998355" y="1352504"/>
        <a:ext cx="2847502" cy="1768010"/>
      </dsp:txXfrm>
    </dsp:sp>
    <dsp:sp modelId="{4E2DCC6B-2E4B-42DE-9A36-D0BC590879F3}">
      <dsp:nvSpPr>
        <dsp:cNvPr id="0" name=""/>
        <dsp:cNvSpPr/>
      </dsp:nvSpPr>
      <dsp:spPr>
        <a:xfrm>
          <a:off x="7229475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CA646-8738-4FC0-B2A5-63FC30023AC9}">
      <dsp:nvSpPr>
        <dsp:cNvPr id="0" name=""/>
        <dsp:cNvSpPr/>
      </dsp:nvSpPr>
      <dsp:spPr>
        <a:xfrm>
          <a:off x="7558087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Symptomen hangen af van grote van het gat in harttussenschot.. Komt bij hond vaker voor</a:t>
          </a:r>
          <a:endParaRPr lang="en-US" sz="1900" kern="1200"/>
        </a:p>
      </dsp:txBody>
      <dsp:txXfrm>
        <a:off x="7613092" y="135250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90F69-2A02-4F45-AB3F-1CB5C927EE24}">
      <dsp:nvSpPr>
        <dsp:cNvPr id="0" name=""/>
        <dsp:cNvSpPr/>
      </dsp:nvSpPr>
      <dsp:spPr>
        <a:xfrm>
          <a:off x="0" y="0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Lekkende hartkleppen = </a:t>
          </a:r>
          <a:r>
            <a:rPr lang="nl-NL" sz="2300" b="1" kern="1200"/>
            <a:t>klepinsufficientie</a:t>
          </a:r>
          <a:endParaRPr lang="en-US" sz="23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Meest voorkomende hartaandoening hond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Kleppen tussen linkerboezem en linkerkamer</a:t>
          </a:r>
          <a:endParaRPr lang="en-US" sz="1800" kern="1200"/>
        </a:p>
      </dsp:txBody>
      <dsp:txXfrm>
        <a:off x="36560" y="36560"/>
        <a:ext cx="7591299" cy="1175131"/>
      </dsp:txXfrm>
    </dsp:sp>
    <dsp:sp modelId="{AB5ACF4A-4E08-4382-90E3-04AB4679026B}">
      <dsp:nvSpPr>
        <dsp:cNvPr id="0" name=""/>
        <dsp:cNvSpPr/>
      </dsp:nvSpPr>
      <dsp:spPr>
        <a:xfrm>
          <a:off x="788669" y="1456292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736422"/>
            <a:satOff val="-5236"/>
            <a:lumOff val="8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Tijdens </a:t>
          </a:r>
          <a:r>
            <a:rPr lang="nl-NL" sz="2300" b="1" kern="1200"/>
            <a:t>samentrekking</a:t>
          </a:r>
          <a:r>
            <a:rPr lang="nl-NL" sz="2300" kern="1200"/>
            <a:t> van de </a:t>
          </a:r>
          <a:r>
            <a:rPr lang="nl-NL" sz="2300" b="1" kern="1200"/>
            <a:t>linkerkamer</a:t>
          </a:r>
          <a:r>
            <a:rPr lang="nl-NL" sz="2300" kern="1200"/>
            <a:t> loopt bloed terug naar de </a:t>
          </a:r>
          <a:r>
            <a:rPr lang="nl-NL" sz="2300" b="1" kern="1200"/>
            <a:t>linkerboezem</a:t>
          </a:r>
          <a:endParaRPr lang="en-US" sz="2300" kern="1200"/>
        </a:p>
      </dsp:txBody>
      <dsp:txXfrm>
        <a:off x="825229" y="1492852"/>
        <a:ext cx="7265106" cy="1175131"/>
      </dsp:txXfrm>
    </dsp:sp>
    <dsp:sp modelId="{1C2D8866-5B1E-4755-A111-C4B0136E31C9}">
      <dsp:nvSpPr>
        <dsp:cNvPr id="0" name=""/>
        <dsp:cNvSpPr/>
      </dsp:nvSpPr>
      <dsp:spPr>
        <a:xfrm>
          <a:off x="1577339" y="2912585"/>
          <a:ext cx="8938260" cy="1248251"/>
        </a:xfrm>
        <a:prstGeom prst="roundRect">
          <a:avLst>
            <a:gd name="adj" fmla="val 10000"/>
          </a:avLst>
        </a:prstGeom>
        <a:solidFill>
          <a:schemeClr val="accent2">
            <a:hueOff val="1472845"/>
            <a:satOff val="-10472"/>
            <a:lumOff val="17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Dierenarts hoort in beginstadium een </a:t>
          </a:r>
          <a:r>
            <a:rPr lang="nl-NL" sz="2300" b="1" kern="1200"/>
            <a:t>hartruis</a:t>
          </a:r>
          <a:r>
            <a:rPr lang="nl-NL" sz="2300" kern="1200"/>
            <a:t>, in eindstadium vaak </a:t>
          </a:r>
          <a:r>
            <a:rPr lang="nl-NL" sz="2300" b="1" kern="1200"/>
            <a:t>linkerhartfalen</a:t>
          </a:r>
          <a:endParaRPr lang="en-US" sz="2300" kern="1200"/>
        </a:p>
      </dsp:txBody>
      <dsp:txXfrm>
        <a:off x="1613899" y="2949145"/>
        <a:ext cx="7265106" cy="1175131"/>
      </dsp:txXfrm>
    </dsp:sp>
    <dsp:sp modelId="{530ECE79-97A2-4464-8506-F01115271A4D}">
      <dsp:nvSpPr>
        <dsp:cNvPr id="0" name=""/>
        <dsp:cNvSpPr/>
      </dsp:nvSpPr>
      <dsp:spPr>
        <a:xfrm>
          <a:off x="8126896" y="946590"/>
          <a:ext cx="811363" cy="811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09453" y="946590"/>
        <a:ext cx="446249" cy="610551"/>
      </dsp:txXfrm>
    </dsp:sp>
    <dsp:sp modelId="{DD3D0C26-EA3E-4C4E-A3AA-1B1179D7DB6A}">
      <dsp:nvSpPr>
        <dsp:cNvPr id="0" name=""/>
        <dsp:cNvSpPr/>
      </dsp:nvSpPr>
      <dsp:spPr>
        <a:xfrm>
          <a:off x="8915566" y="2394561"/>
          <a:ext cx="811363" cy="811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035323"/>
            <a:satOff val="-1925"/>
            <a:lumOff val="-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035323"/>
              <a:satOff val="-1925"/>
              <a:lumOff val="-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98123" y="2394561"/>
        <a:ext cx="446249" cy="610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0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8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01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2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6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2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0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5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6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4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4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haRMGqS_yI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F3D6EB-F207-373D-13A4-166603A81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nl-NL" dirty="0"/>
              <a:t>Pathologie hart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DE3088-6AB2-4B89-3133-E99D4B57B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nl-NL" dirty="0"/>
              <a:t>4 oktober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1FDEAB-46E5-9DDE-F979-894B56A922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41" r="4275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83470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C4B06D-0AB8-7FD4-477F-7FC7E880C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nl-NL" sz="3400"/>
              <a:t>DCM = </a:t>
            </a:r>
            <a:r>
              <a:rPr lang="nl-NL" sz="3400" err="1"/>
              <a:t>dilatieve</a:t>
            </a:r>
            <a:r>
              <a:rPr lang="nl-NL" sz="3400"/>
              <a:t> cardiomyopathie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9B82FD-0CCD-C82F-3A90-697ECDBA0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nl-NL" sz="2000" dirty="0"/>
              <a:t>Hartspiervezels steeds </a:t>
            </a:r>
            <a:r>
              <a:rPr lang="nl-NL" sz="2000" b="1" dirty="0"/>
              <a:t>langer</a:t>
            </a:r>
            <a:r>
              <a:rPr lang="nl-NL" sz="2000" dirty="0"/>
              <a:t> en </a:t>
            </a:r>
            <a:r>
              <a:rPr lang="nl-NL" sz="2000" b="1" dirty="0"/>
              <a:t>zwakker</a:t>
            </a:r>
          </a:p>
          <a:p>
            <a:r>
              <a:rPr lang="nl-NL" sz="2000" dirty="0"/>
              <a:t>Hartwand wordt hierdoor </a:t>
            </a:r>
            <a:r>
              <a:rPr lang="nl-NL" sz="2000" b="1" dirty="0"/>
              <a:t>dunner</a:t>
            </a:r>
            <a:r>
              <a:rPr lang="nl-NL" sz="2000" dirty="0"/>
              <a:t> en de holte steeds </a:t>
            </a:r>
            <a:r>
              <a:rPr lang="nl-NL" sz="2000" b="1" dirty="0"/>
              <a:t>groter</a:t>
            </a:r>
          </a:p>
          <a:p>
            <a:r>
              <a:rPr lang="nl-NL" sz="2000" dirty="0"/>
              <a:t>Hart kan niet meer goed bloed door het lichaam pompen, dit kan zich uiten in </a:t>
            </a:r>
            <a:r>
              <a:rPr lang="nl-NL" sz="2000" b="1" dirty="0"/>
              <a:t>onregelmatige hartslag</a:t>
            </a:r>
          </a:p>
        </p:txBody>
      </p:sp>
      <p:pic>
        <p:nvPicPr>
          <p:cNvPr id="3074" name="Picture 2" descr="DCM (dilaterende cardiomyopathie)bij de kat">
            <a:extLst>
              <a:ext uri="{FF2B5EF4-FFF2-40B4-BE49-F238E27FC236}">
                <a16:creationId xmlns:a16="http://schemas.microsoft.com/office/drawing/2014/main" id="{2F08C249-8BAF-692E-E510-65F613FCA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0986" y="1495460"/>
            <a:ext cx="4747547" cy="389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3368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BB039C-A770-B056-0C89-09FD7272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HCM = hypertrofische </a:t>
            </a:r>
            <a:r>
              <a:rPr lang="nl-NL" dirty="0" err="1"/>
              <a:t>cardiomyotpathie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E2D02C-61E5-F5C1-1654-D3520B59D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5257799" cy="416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1700" b="1" dirty="0"/>
              <a:t>Meest</a:t>
            </a:r>
            <a:r>
              <a:rPr lang="nl-NL" sz="1700" dirty="0"/>
              <a:t> voorkomende hartaandoening van de kat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Wand van de kamers </a:t>
            </a:r>
            <a:r>
              <a:rPr lang="nl-NL" sz="1700" b="1" dirty="0"/>
              <a:t>sterk</a:t>
            </a:r>
            <a:r>
              <a:rPr lang="nl-NL" sz="1700" dirty="0"/>
              <a:t> verdikt, waardoor de inhoud van de kamer te </a:t>
            </a:r>
            <a:r>
              <a:rPr lang="nl-NL" sz="1700" b="1" dirty="0"/>
              <a:t>klein</a:t>
            </a:r>
            <a:r>
              <a:rPr lang="nl-NL" sz="1700" dirty="0"/>
              <a:t> is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Bloed in de boezem kan zo </a:t>
            </a:r>
            <a:r>
              <a:rPr lang="nl-NL" sz="1700" b="1" dirty="0"/>
              <a:t>niet</a:t>
            </a:r>
            <a:r>
              <a:rPr lang="nl-NL" sz="1700" dirty="0"/>
              <a:t> goed worden afgevoerd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Hierdoor staat het bloed in het hart elke hartslag even </a:t>
            </a:r>
            <a:r>
              <a:rPr lang="nl-NL" sz="1700" b="1" dirty="0"/>
              <a:t>stil</a:t>
            </a:r>
            <a:r>
              <a:rPr lang="nl-NL" sz="1700" dirty="0"/>
              <a:t>, waardoor </a:t>
            </a:r>
            <a:r>
              <a:rPr lang="nl-NL" sz="1700" b="1" dirty="0"/>
              <a:t>stolling</a:t>
            </a:r>
            <a:r>
              <a:rPr lang="nl-NL" sz="1700" dirty="0"/>
              <a:t> ontstaat</a:t>
            </a:r>
          </a:p>
          <a:p>
            <a:pPr>
              <a:lnSpc>
                <a:spcPct val="90000"/>
              </a:lnSpc>
            </a:pPr>
            <a:endParaRPr lang="nl-NL" sz="1700" dirty="0"/>
          </a:p>
          <a:p>
            <a:pPr>
              <a:lnSpc>
                <a:spcPct val="90000"/>
              </a:lnSpc>
            </a:pPr>
            <a:r>
              <a:rPr lang="nl-NL" sz="1700" b="1" dirty="0"/>
              <a:t>Kans op trombose (vastzitten van stolsels)</a:t>
            </a:r>
          </a:p>
          <a:p>
            <a:pPr>
              <a:lnSpc>
                <a:spcPct val="90000"/>
              </a:lnSpc>
            </a:pPr>
            <a:r>
              <a:rPr lang="nl-NL" sz="1700" dirty="0"/>
              <a:t>Kan worden vastgesteld aan de hand van </a:t>
            </a:r>
            <a:r>
              <a:rPr lang="nl-NL" sz="1700" b="1" dirty="0"/>
              <a:t>echo</a:t>
            </a:r>
          </a:p>
        </p:txBody>
      </p:sp>
      <p:pic>
        <p:nvPicPr>
          <p:cNvPr id="4098" name="Picture 2" descr="Hypertrofische Cardiomyopathie bij katten - DGO">
            <a:extLst>
              <a:ext uri="{FF2B5EF4-FFF2-40B4-BE49-F238E27FC236}">
                <a16:creationId xmlns:a16="http://schemas.microsoft.com/office/drawing/2014/main" id="{CD979D87-482A-E1D9-E72B-602AAC9C2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43538" y="3041788"/>
            <a:ext cx="3162004" cy="220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0831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21B82E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BA6604-82E1-BD2E-83B9-07848CA4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nl-NL" dirty="0"/>
              <a:t>Shock 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E07D65B0-1328-E433-CBB3-A41D470C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1700" b="1" dirty="0"/>
              <a:t>Grote groep van ziekteverschijnselen bij elkaar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De hoeveelheid bloed die een dier heeft is niet voldoende om alle bloedvaten te vullen</a:t>
            </a:r>
          </a:p>
          <a:p>
            <a:pPr>
              <a:lnSpc>
                <a:spcPct val="90000"/>
              </a:lnSpc>
            </a:pPr>
            <a:r>
              <a:rPr lang="nl-NL" sz="1700" b="1" dirty="0"/>
              <a:t>Symptomen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Te snelle of te langzame ademhaling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Lage lichaamstempratuur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Bleke of rode slijmvliezen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Verminderd bewustzijn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Algehele zwakte </a:t>
            </a:r>
          </a:p>
          <a:p>
            <a:pPr>
              <a:lnSpc>
                <a:spcPct val="90000"/>
              </a:lnSpc>
            </a:pPr>
            <a:r>
              <a:rPr lang="nl-NL" sz="1700" b="1" dirty="0"/>
              <a:t>Oorzaken</a:t>
            </a:r>
            <a:r>
              <a:rPr lang="nl-NL" sz="1700" dirty="0"/>
              <a:t> 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Hartfalen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Groot verlies </a:t>
            </a:r>
            <a:r>
              <a:rPr lang="nl-NL" sz="1700" dirty="0" err="1"/>
              <a:t>lichaamsvloeistoffe</a:t>
            </a:r>
            <a:endParaRPr lang="nl-NL" sz="1700" dirty="0"/>
          </a:p>
          <a:p>
            <a:pPr lvl="1">
              <a:lnSpc>
                <a:spcPct val="90000"/>
              </a:lnSpc>
            </a:pPr>
            <a:r>
              <a:rPr lang="nl-NL" sz="1700" dirty="0"/>
              <a:t>Verstoring zouthuishouding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Groot trauma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Allergische reactie</a:t>
            </a:r>
          </a:p>
          <a:p>
            <a:pPr lvl="1">
              <a:lnSpc>
                <a:spcPct val="90000"/>
              </a:lnSpc>
            </a:pPr>
            <a:r>
              <a:rPr lang="nl-NL" sz="1700" dirty="0"/>
              <a:t>gifstoffen</a:t>
            </a:r>
          </a:p>
        </p:txBody>
      </p:sp>
    </p:spTree>
    <p:extLst>
      <p:ext uri="{BB962C8B-B14F-4D97-AF65-F5344CB8AC3E}">
        <p14:creationId xmlns:p14="http://schemas.microsoft.com/office/powerpoint/2010/main" val="2208350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56902-AECA-46E1-D15B-9D9B09E6E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practicum </a:t>
            </a:r>
          </a:p>
        </p:txBody>
      </p:sp>
      <p:pic>
        <p:nvPicPr>
          <p:cNvPr id="4" name="Onlinemedia 3" title="HART PRACTICUM!">
            <a:hlinkClick r:id="" action="ppaction://media"/>
            <a:extLst>
              <a:ext uri="{FF2B5EF4-FFF2-40B4-BE49-F238E27FC236}">
                <a16:creationId xmlns:a16="http://schemas.microsoft.com/office/drawing/2014/main" id="{2E90F1AE-291B-70AC-E9EE-FC34BF53358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14588" y="2011363"/>
            <a:ext cx="7364412" cy="416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729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CB4D4-2A13-BC87-4F63-36F2CC6F8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DB1BA5-6330-1F09-E7BC-5A170B672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  <a:p>
            <a:r>
              <a:rPr lang="nl-NL" dirty="0"/>
              <a:t>Rechterhartfalen/</a:t>
            </a:r>
            <a:r>
              <a:rPr lang="nl-NL" dirty="0" err="1"/>
              <a:t>linkerhartfalen</a:t>
            </a:r>
            <a:endParaRPr lang="nl-NL" dirty="0"/>
          </a:p>
          <a:p>
            <a:r>
              <a:rPr lang="nl-NL" dirty="0"/>
              <a:t>Aangeboren hartaandoeningen</a:t>
            </a:r>
          </a:p>
          <a:p>
            <a:r>
              <a:rPr lang="nl-NL" dirty="0"/>
              <a:t>Verkregen hartaandoeningen</a:t>
            </a:r>
          </a:p>
          <a:p>
            <a:r>
              <a:rPr lang="nl-NL" dirty="0"/>
              <a:t>Shock </a:t>
            </a:r>
          </a:p>
          <a:p>
            <a:r>
              <a:rPr lang="nl-NL" dirty="0"/>
              <a:t>Film hart ontleden</a:t>
            </a:r>
          </a:p>
        </p:txBody>
      </p:sp>
    </p:spTree>
    <p:extLst>
      <p:ext uri="{BB962C8B-B14F-4D97-AF65-F5344CB8AC3E}">
        <p14:creationId xmlns:p14="http://schemas.microsoft.com/office/powerpoint/2010/main" val="12120302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83C10-5C7A-F8FF-FAA2-FE1F119E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7E1D86-3C18-9987-5697-47F3D883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Student kent de symptomen van hartklachten</a:t>
            </a:r>
          </a:p>
          <a:p>
            <a:r>
              <a:rPr lang="nl-NL" dirty="0"/>
              <a:t>Student kent aangeboren hartaandoeningen</a:t>
            </a:r>
          </a:p>
          <a:p>
            <a:r>
              <a:rPr lang="nl-NL" dirty="0"/>
              <a:t>Student is bekend met verkregen hartaandoeningen</a:t>
            </a:r>
          </a:p>
          <a:p>
            <a:r>
              <a:rPr lang="nl-NL" dirty="0"/>
              <a:t>Student weet wat shock is en kan de symptomen van shock beschrijven en herkennen. En weet wat de oorzaken hiervan zijn.</a:t>
            </a:r>
          </a:p>
        </p:txBody>
      </p:sp>
    </p:spTree>
    <p:extLst>
      <p:ext uri="{BB962C8B-B14F-4D97-AF65-F5344CB8AC3E}">
        <p14:creationId xmlns:p14="http://schemas.microsoft.com/office/powerpoint/2010/main" val="21973683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21B82E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B9A9BB-4A4F-EF67-18F7-0550462B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nl-NL" sz="2800"/>
              <a:t>Rechterhartfalen en </a:t>
            </a:r>
            <a:r>
              <a:rPr lang="nl-NL" sz="2800" err="1"/>
              <a:t>linkerhartfalen</a:t>
            </a:r>
            <a:endParaRPr lang="nl-NL" sz="28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287471-F5CA-1F27-1729-99C09FACA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l-NL" sz="1600" dirty="0"/>
              <a:t>Wanneer hart aandoening heeft kan het dier zich hier aan aanpassen = </a:t>
            </a:r>
            <a:r>
              <a:rPr lang="nl-NL" sz="1600" b="1" dirty="0"/>
              <a:t>decompensatie</a:t>
            </a:r>
            <a:r>
              <a:rPr lang="nl-NL" sz="1600" dirty="0"/>
              <a:t> genoemd</a:t>
            </a:r>
          </a:p>
          <a:p>
            <a:pPr>
              <a:lnSpc>
                <a:spcPct val="90000"/>
              </a:lnSpc>
            </a:pPr>
            <a:endParaRPr lang="nl-NL" sz="1600" dirty="0"/>
          </a:p>
          <a:p>
            <a:pPr>
              <a:lnSpc>
                <a:spcPct val="90000"/>
              </a:lnSpc>
            </a:pPr>
            <a:r>
              <a:rPr lang="nl-NL" sz="1600" dirty="0"/>
              <a:t>Wanneer het hart dat niet meer kan, krijg je </a:t>
            </a:r>
            <a:r>
              <a:rPr lang="nl-NL" sz="1600" b="1" dirty="0"/>
              <a:t>hartfalen</a:t>
            </a:r>
            <a:r>
              <a:rPr lang="nl-NL" sz="1600" dirty="0"/>
              <a:t> </a:t>
            </a:r>
          </a:p>
          <a:p>
            <a:pPr lvl="1">
              <a:lnSpc>
                <a:spcPct val="90000"/>
              </a:lnSpc>
            </a:pPr>
            <a:r>
              <a:rPr lang="nl-NL" sz="1600" dirty="0"/>
              <a:t>Bij rechterhartfalen werkt rechterkant niet meer</a:t>
            </a:r>
          </a:p>
          <a:p>
            <a:pPr lvl="1">
              <a:lnSpc>
                <a:spcPct val="90000"/>
              </a:lnSpc>
            </a:pPr>
            <a:r>
              <a:rPr lang="nl-NL" sz="1600" dirty="0"/>
              <a:t>Bij </a:t>
            </a:r>
            <a:r>
              <a:rPr lang="nl-NL" sz="1600" dirty="0" err="1"/>
              <a:t>linkerhartfalen</a:t>
            </a:r>
            <a:r>
              <a:rPr lang="nl-NL" sz="1600" dirty="0"/>
              <a:t> werkt de linkerkant niet meer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nl-NL" sz="1600" dirty="0"/>
          </a:p>
          <a:p>
            <a:pPr>
              <a:lnSpc>
                <a:spcPct val="90000"/>
              </a:lnSpc>
            </a:pPr>
            <a:r>
              <a:rPr lang="nl-NL" sz="1600" dirty="0"/>
              <a:t>Bij </a:t>
            </a:r>
            <a:r>
              <a:rPr lang="nl-NL" sz="1600" b="1" dirty="0"/>
              <a:t>rechterhartfalen</a:t>
            </a:r>
            <a:r>
              <a:rPr lang="nl-NL" sz="1600" dirty="0"/>
              <a:t> krijgt het bloed niet meer genoeg </a:t>
            </a:r>
            <a:r>
              <a:rPr lang="nl-NL" sz="1600" dirty="0" err="1"/>
              <a:t>weggepopt</a:t>
            </a:r>
            <a:r>
              <a:rPr lang="nl-NL" sz="1600" dirty="0"/>
              <a:t>. Er </a:t>
            </a:r>
            <a:r>
              <a:rPr lang="nl-NL" sz="1600" dirty="0" err="1"/>
              <a:t>onstaat</a:t>
            </a:r>
            <a:r>
              <a:rPr lang="nl-NL" sz="1600" dirty="0"/>
              <a:t> zo een filevorming (stuwing), door die file </a:t>
            </a:r>
            <a:r>
              <a:rPr lang="nl-NL" sz="1600" dirty="0" err="1"/>
              <a:t>onstaat</a:t>
            </a:r>
            <a:r>
              <a:rPr lang="nl-NL" sz="1600" dirty="0"/>
              <a:t> er in het lichaam veel vochtophoping. Ook wordt er te </a:t>
            </a:r>
            <a:r>
              <a:rPr lang="nl-NL" sz="1600" dirty="0" err="1"/>
              <a:t>weining</a:t>
            </a:r>
            <a:r>
              <a:rPr lang="nl-NL" sz="1600" dirty="0"/>
              <a:t> bloed naar de longen vervoerd. </a:t>
            </a:r>
          </a:p>
          <a:p>
            <a:pPr>
              <a:lnSpc>
                <a:spcPct val="90000"/>
              </a:lnSpc>
            </a:pPr>
            <a:r>
              <a:rPr lang="nl-NL" sz="1600" dirty="0"/>
              <a:t>Bij </a:t>
            </a:r>
            <a:r>
              <a:rPr lang="nl-NL" sz="1600" b="1" dirty="0" err="1"/>
              <a:t>linkerhartfalen</a:t>
            </a:r>
            <a:r>
              <a:rPr lang="nl-NL" sz="1600" dirty="0"/>
              <a:t> zie je vaak dat het dier een hele snelle hartslag krijgt.</a:t>
            </a:r>
          </a:p>
          <a:p>
            <a:pPr>
              <a:lnSpc>
                <a:spcPct val="90000"/>
              </a:lnSpc>
            </a:pPr>
            <a:endParaRPr lang="nl-NL" sz="1600" dirty="0"/>
          </a:p>
          <a:p>
            <a:pPr>
              <a:lnSpc>
                <a:spcPct val="90000"/>
              </a:lnSpc>
            </a:pPr>
            <a:r>
              <a:rPr lang="nl-NL" sz="1600" dirty="0"/>
              <a:t>Bij honden zien we vaker </a:t>
            </a:r>
            <a:r>
              <a:rPr lang="nl-NL" sz="1600" dirty="0" err="1"/>
              <a:t>linkerhartfalen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1149031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72B8C-40A2-282A-8EC5-94F6D28D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hartfalen 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14AF3F8-2694-E681-23BB-5AAEAC88C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733726"/>
              </p:ext>
            </p:extLst>
          </p:nvPr>
        </p:nvGraphicFramePr>
        <p:xfrm>
          <a:off x="838200" y="2011363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734312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45495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Rechterhartfalen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linkerhartfalen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127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Benauwdheid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Benauwdheid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02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Versnelde ademhaling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Versnelde ademhaling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33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Blauwe slijmvliezen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Blauwe slijmvliezen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039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Vochtophoping in buikholte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Hoestklachten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940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Vochtophoping onder de huid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Vochtophoping in longen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99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Vergrote lever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Te snelle hartslag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60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Flauwte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Flauwte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62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533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4" name="Rectangle 1030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F64D81-9B9B-E925-DBD1-3D7210C6E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Aangeboren hartaandoeningen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2342DE-FA1F-BD34-35E0-B5B8CFBCD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1100"/>
              <a:t>Komen niet vaak voor</a:t>
            </a:r>
          </a:p>
          <a:p>
            <a:pPr marL="0" indent="0">
              <a:lnSpc>
                <a:spcPct val="90000"/>
              </a:lnSpc>
              <a:buNone/>
            </a:pPr>
            <a:endParaRPr lang="nl-NL" sz="1100"/>
          </a:p>
          <a:p>
            <a:pPr>
              <a:lnSpc>
                <a:spcPct val="90000"/>
              </a:lnSpc>
            </a:pPr>
            <a:r>
              <a:rPr lang="nl-NL" sz="1100" b="1"/>
              <a:t>PDA = persisternede ductus arteriosus </a:t>
            </a:r>
          </a:p>
          <a:p>
            <a:pPr marL="0" indent="0">
              <a:lnSpc>
                <a:spcPct val="90000"/>
              </a:lnSpc>
              <a:buNone/>
            </a:pPr>
            <a:endParaRPr lang="nl-NL" sz="1100" b="1"/>
          </a:p>
          <a:p>
            <a:pPr lvl="1">
              <a:lnSpc>
                <a:spcPct val="90000"/>
              </a:lnSpc>
            </a:pPr>
            <a:r>
              <a:rPr lang="nl-NL" sz="1100"/>
              <a:t>De </a:t>
            </a:r>
            <a:r>
              <a:rPr lang="nl-NL" sz="1100" b="1"/>
              <a:t>ductus arteriosus </a:t>
            </a:r>
            <a:r>
              <a:rPr lang="nl-NL" sz="1100"/>
              <a:t>is een verbinding tussen </a:t>
            </a:r>
            <a:r>
              <a:rPr lang="nl-NL" sz="1100" b="1"/>
              <a:t>longslagader</a:t>
            </a:r>
            <a:r>
              <a:rPr lang="nl-NL" sz="1100"/>
              <a:t> en </a:t>
            </a:r>
            <a:r>
              <a:rPr lang="nl-NL" sz="1100" b="1"/>
              <a:t>aorta</a:t>
            </a:r>
            <a:r>
              <a:rPr lang="nl-NL" sz="1100"/>
              <a:t>. </a:t>
            </a:r>
          </a:p>
          <a:p>
            <a:pPr lvl="1">
              <a:lnSpc>
                <a:spcPct val="90000"/>
              </a:lnSpc>
            </a:pPr>
            <a:r>
              <a:rPr lang="nl-NL" sz="1100"/>
              <a:t>Voor de geboorte staat deze </a:t>
            </a:r>
            <a:r>
              <a:rPr lang="nl-NL" sz="1100" b="1"/>
              <a:t>open</a:t>
            </a:r>
            <a:r>
              <a:rPr lang="nl-NL" sz="1100"/>
              <a:t>, en laat de longslagader nog </a:t>
            </a:r>
            <a:r>
              <a:rPr lang="nl-NL" sz="1100" b="1"/>
              <a:t>geen</a:t>
            </a:r>
            <a:r>
              <a:rPr lang="nl-NL" sz="1100"/>
              <a:t> bloed door naar de long.</a:t>
            </a:r>
          </a:p>
          <a:p>
            <a:pPr lvl="1">
              <a:lnSpc>
                <a:spcPct val="90000"/>
              </a:lnSpc>
            </a:pPr>
            <a:r>
              <a:rPr lang="nl-NL" sz="1100"/>
              <a:t>Het bloed uit rechterkamer stroomt </a:t>
            </a:r>
            <a:r>
              <a:rPr lang="nl-NL" sz="1100" b="1"/>
              <a:t>niet</a:t>
            </a:r>
            <a:r>
              <a:rPr lang="nl-NL" sz="1100"/>
              <a:t> door de longen, maar gaat direct naar de aorta</a:t>
            </a:r>
          </a:p>
          <a:p>
            <a:pPr lvl="1">
              <a:lnSpc>
                <a:spcPct val="90000"/>
              </a:lnSpc>
            </a:pPr>
            <a:r>
              <a:rPr lang="nl-NL" sz="1100"/>
              <a:t>Zodra dier wordt geboren </a:t>
            </a:r>
            <a:r>
              <a:rPr lang="nl-NL" sz="1100" b="1"/>
              <a:t>opent</a:t>
            </a:r>
            <a:r>
              <a:rPr lang="nl-NL" sz="1100"/>
              <a:t> de longslagader naar de longen en zo wordt de kleine bloedsomloop gestart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nl-NL" sz="1100"/>
          </a:p>
          <a:p>
            <a:pPr marL="457200" lvl="1" indent="0">
              <a:lnSpc>
                <a:spcPct val="90000"/>
              </a:lnSpc>
              <a:buNone/>
            </a:pPr>
            <a:r>
              <a:rPr lang="nl-NL" sz="1100"/>
              <a:t>Als er na de geboorte de ductus arteriosus </a:t>
            </a:r>
            <a:r>
              <a:rPr lang="nl-NL" sz="1100" b="1"/>
              <a:t>open</a:t>
            </a:r>
            <a:r>
              <a:rPr lang="nl-NL" sz="1100"/>
              <a:t> blijft staan stroomt een deel van het bloed vanuit </a:t>
            </a:r>
            <a:r>
              <a:rPr lang="nl-NL" sz="1100" b="1"/>
              <a:t>aorta</a:t>
            </a:r>
            <a:r>
              <a:rPr lang="nl-NL" sz="1100"/>
              <a:t> terug naar </a:t>
            </a:r>
            <a:r>
              <a:rPr lang="nl-NL" sz="1100" b="1"/>
              <a:t>longslagader</a:t>
            </a:r>
            <a:r>
              <a:rPr lang="nl-NL" sz="1100"/>
              <a:t>. De druk in kleine bloedsomloop wordt zo te hoog. Gevolg = </a:t>
            </a:r>
            <a:r>
              <a:rPr lang="nl-NL" sz="1100" b="1"/>
              <a:t>linkerhartfalen</a:t>
            </a:r>
          </a:p>
        </p:txBody>
      </p:sp>
      <p:pic>
        <p:nvPicPr>
          <p:cNvPr id="1026" name="Picture 2" descr="De Stabijhoun - PDA">
            <a:extLst>
              <a:ext uri="{FF2B5EF4-FFF2-40B4-BE49-F238E27FC236}">
                <a16:creationId xmlns:a16="http://schemas.microsoft.com/office/drawing/2014/main" id="{6AC29AEE-4C77-7742-0D19-21AB9C20E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3465" y="2903080"/>
            <a:ext cx="3316826" cy="23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4526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8" name="Rectangle 2054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21B82E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E9F2A7-2AC4-565B-B4B3-2FEFB711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nl-NL" dirty="0" err="1"/>
              <a:t>Pulmonalisstenose</a:t>
            </a:r>
            <a:r>
              <a:rPr lang="nl-NL" dirty="0"/>
              <a:t> </a:t>
            </a:r>
          </a:p>
        </p:txBody>
      </p:sp>
      <p:pic>
        <p:nvPicPr>
          <p:cNvPr id="2050" name="Picture 2" descr="Pulmonaalstenose – Kindercardiologie">
            <a:extLst>
              <a:ext uri="{FF2B5EF4-FFF2-40B4-BE49-F238E27FC236}">
                <a16:creationId xmlns:a16="http://schemas.microsoft.com/office/drawing/2014/main" id="{2D3C0E85-DE2B-9743-8DDB-1A96E98D5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391" y="2782956"/>
            <a:ext cx="4057682" cy="344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D02AB5-1036-2D55-2F0A-03F80046A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r>
              <a:rPr lang="nl-NL" sz="2400" dirty="0"/>
              <a:t>Is een </a:t>
            </a:r>
            <a:r>
              <a:rPr lang="nl-NL" sz="2400" b="1" dirty="0"/>
              <a:t>vernauwing</a:t>
            </a:r>
            <a:r>
              <a:rPr lang="nl-NL" sz="2400" dirty="0"/>
              <a:t> van de kleppen en de longslagader</a:t>
            </a:r>
          </a:p>
          <a:p>
            <a:r>
              <a:rPr lang="nl-NL" sz="2400" dirty="0">
                <a:sym typeface="Wingdings" panose="05000000000000000000" pitchFamily="2" charset="2"/>
              </a:rPr>
              <a:t> uitstroomopening van de rechterhartkamer wordt vernauwd, waardoor rechterkamer harder moet werken. </a:t>
            </a:r>
          </a:p>
          <a:p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Gevolg kan rechterhartfalen zijn, bevestiging aan de hand van </a:t>
            </a:r>
            <a:r>
              <a:rPr lang="nl-NL" sz="2400" b="1" dirty="0">
                <a:sym typeface="Wingdings" panose="05000000000000000000" pitchFamily="2" charset="2"/>
              </a:rPr>
              <a:t>echo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36152351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2347"/>
            <a:ext cx="12191999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rgbClr val="21B82E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ADD72C-DD4A-BCEE-1A02-0498D2F5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Septumdefect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EC35D60-20EC-B0C1-68D1-B1F620306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060058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9769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E024B4-7ED1-4964-1547-2339003DE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Verkregen hartaandoeningen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CADE61D-843C-989B-EBA6-3B3EBA486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93941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6146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DarkSeedRightStep">
      <a:dk1>
        <a:srgbClr val="000000"/>
      </a:dk1>
      <a:lt1>
        <a:srgbClr val="FFFFFF"/>
      </a:lt1>
      <a:dk2>
        <a:srgbClr val="1C311D"/>
      </a:dk2>
      <a:lt2>
        <a:srgbClr val="F3F0F3"/>
      </a:lt2>
      <a:accent1>
        <a:srgbClr val="21B82E"/>
      </a:accent1>
      <a:accent2>
        <a:srgbClr val="14B766"/>
      </a:accent2>
      <a:accent3>
        <a:srgbClr val="20B4A7"/>
      </a:accent3>
      <a:accent4>
        <a:srgbClr val="1895D4"/>
      </a:accent4>
      <a:accent5>
        <a:srgbClr val="2A59E6"/>
      </a:accent5>
      <a:accent6>
        <a:srgbClr val="563BDB"/>
      </a:accent6>
      <a:hlink>
        <a:srgbClr val="B3813B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564</Words>
  <Application>Microsoft Office PowerPoint</Application>
  <PresentationFormat>Breedbeeld</PresentationFormat>
  <Paragraphs>97</Paragraphs>
  <Slides>13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Elephant</vt:lpstr>
      <vt:lpstr>BrushVTI</vt:lpstr>
      <vt:lpstr>Pathologie hart</vt:lpstr>
      <vt:lpstr>Vandaag:</vt:lpstr>
      <vt:lpstr>Lesdoelen </vt:lpstr>
      <vt:lpstr>Rechterhartfalen en linkerhartfalen</vt:lpstr>
      <vt:lpstr>Symptomen hartfalen </vt:lpstr>
      <vt:lpstr>Aangeboren hartaandoeningen</vt:lpstr>
      <vt:lpstr>Pulmonalisstenose </vt:lpstr>
      <vt:lpstr>Septumdefect </vt:lpstr>
      <vt:lpstr>Verkregen hartaandoeningen </vt:lpstr>
      <vt:lpstr>DCM = dilatieve cardiomyopathie </vt:lpstr>
      <vt:lpstr>HCM = hypertrofische cardiomyotpathie </vt:lpstr>
      <vt:lpstr>Shock </vt:lpstr>
      <vt:lpstr>Volgende week practicum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 hart</dc:title>
  <dc:creator>Maxime Van Straten</dc:creator>
  <cp:lastModifiedBy>Maxime Van Straten</cp:lastModifiedBy>
  <cp:revision>1</cp:revision>
  <dcterms:created xsi:type="dcterms:W3CDTF">2023-10-02T07:39:06Z</dcterms:created>
  <dcterms:modified xsi:type="dcterms:W3CDTF">2023-10-02T08:26:30Z</dcterms:modified>
</cp:coreProperties>
</file>